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57" r:id="rId3"/>
    <p:sldId id="260" r:id="rId4"/>
    <p:sldId id="262" r:id="rId5"/>
    <p:sldId id="277" r:id="rId6"/>
    <p:sldId id="264" r:id="rId7"/>
    <p:sldId id="265" r:id="rId8"/>
    <p:sldId id="278" r:id="rId9"/>
    <p:sldId id="275" r:id="rId10"/>
    <p:sldId id="276" r:id="rId11"/>
    <p:sldId id="263" r:id="rId12"/>
    <p:sldId id="266" r:id="rId13"/>
    <p:sldId id="279" r:id="rId14"/>
    <p:sldId id="267" r:id="rId15"/>
    <p:sldId id="280" r:id="rId16"/>
    <p:sldId id="268" r:id="rId17"/>
    <p:sldId id="269" r:id="rId18"/>
    <p:sldId id="281" r:id="rId19"/>
    <p:sldId id="270" r:id="rId20"/>
    <p:sldId id="282" r:id="rId21"/>
    <p:sldId id="283" r:id="rId22"/>
    <p:sldId id="271" r:id="rId23"/>
    <p:sldId id="272" r:id="rId24"/>
    <p:sldId id="284" r:id="rId25"/>
    <p:sldId id="273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16"/>
    <p:restoredTop sz="96301"/>
  </p:normalViewPr>
  <p:slideViewPr>
    <p:cSldViewPr snapToGrid="0" showGuides="1">
      <p:cViewPr varScale="1">
        <p:scale>
          <a:sx n="193" d="100"/>
          <a:sy n="193" d="100"/>
        </p:scale>
        <p:origin x="240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B2421-6E50-5E44-A0AE-F5A1B72DF64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E3745-00A9-E746-B3D9-96ACE4760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3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3745-00A9-E746-B3D9-96ACE47607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10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3745-00A9-E746-B3D9-96ACE47607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0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3745-00A9-E746-B3D9-96ACE47607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17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3745-00A9-E746-B3D9-96ACE47607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6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3745-00A9-E746-B3D9-96ACE47607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EE3745-00A9-E746-B3D9-96ACE47607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7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179C-EC75-48B7-ADEA-23E68541F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37A83-6D41-43B3-9C8C-FF6E2A76B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8FA0-0868-4EA3-823F-9CE1E383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0A507-F26E-4E0B-9FEC-4E1DCA6D1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A596C-18EA-404F-A4F4-E6CBA5627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9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16AA-6578-4CDE-8B1F-ADA3A3904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68B9F-7326-45E8-801F-59C4B9913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764C6-CA52-4A79-BBBE-DAC8082FF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E0D30-8112-4082-95AD-BD4DF2C2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852AC-D77F-45E4-BDE1-4B6C6B70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5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1CD10-6259-4E37-ACD3-C9CC1F92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C549F-3E3F-433C-B639-B2D706F37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ED130-D076-4323-872A-32D5D2C4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BF2C-2410-48C9-A0B8-94BDC8D2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A0C94-8399-437F-A12F-060E893A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3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FD51-AA96-4EF5-AA9A-D07B7911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A66A-AFC3-4345-AD0F-728D03A10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DFCE0-53C6-4AE9-812C-4E896F32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4F44-2540-4276-B9F6-B44B46BE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3EB04-04DE-4799-BBB0-3ECABFDF4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55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CAAE-5A4B-4024-BC76-40ACEC71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B101B-3F0E-4275-BB4A-3BB6FDD4C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6A647-76E4-482D-B95C-ED7FAF63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B08EB-D1C6-40BD-89E9-BE15A683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4E288-2515-4CFE-BFF6-B9FF798A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3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F018-6C9C-4E8D-84C3-29158D2E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B0BC4-A100-41F3-92D0-1E92CD40C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028A8-764A-42E2-B781-71DFE6D4E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2E884-9BD5-49EA-8FAD-8FD98513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A71FB-27EE-4981-9DE3-A2DE7394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F790F-5E23-483D-91AF-FD4E09816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6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5B6C-6E03-40BE-B7F8-6459FE61F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2C4BF-3268-44FC-A53F-542349ADD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E4006-97F3-4D9E-82FD-E5FB84D3B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A91903-D978-4BB8-BE20-5CDA628D2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D3B2B-18E8-4E4A-A1FF-E41DD45EC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4724B-5398-4C09-B302-107D8FF3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25B0F-D7A2-470D-B5D2-BDA4B49A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DFF3D8-E882-4F93-A38F-6FD56E88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81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1C6A-1D55-429B-AB3E-E61352A4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84225-F025-48B3-B7F3-0B15C28E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A79C7-143B-4677-90F6-3C4E0319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91024-26BD-4C68-85FC-46CC2489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3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66C35-E0D0-4D67-A33D-D7E91F5A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08A49-62BB-48A2-9E8E-B94436B4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534E3-F348-4DA5-818C-1BA61B903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6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CECD-8775-43ED-A3EC-CFD3BA8B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8014-4BAF-476C-98B6-1EF4C4030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21A74-3DD2-4280-89BF-ADD7B3103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471DA-F404-4538-AD2F-85840DD0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06209-490B-4E1F-A9EA-F7837E6A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07516-DAA0-4BA0-986D-03E7EC05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3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AD30-EEB8-4254-81F4-DE3CE916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89A7AA-6CA9-47AA-B3E9-CED44BBAE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52DAF-6A75-40E8-A0D3-F9DE78A2C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A2185-A6FD-4904-90D5-CC848552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5BF74-D47B-4615-A2F0-C636460D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1E04B-0047-4E88-BB87-3874D952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6C35C0-F9D6-428B-AC4B-3B156ABAF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4A7DE-18FB-476C-8B80-19CABEF18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109EB-5147-4C41-BA43-F87CD4D10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69C74-54F2-434C-8B6D-A13871E9DF76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14DCE-3DC6-48E6-8AD8-2C3A2E6A8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52369-60AC-4F03-8C14-9AB155B9B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B3F0B-5B1D-4B82-ABA5-E511DD6C1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CB7BF-66FD-7E4B-B158-70E44936AC06}"/>
              </a:ext>
            </a:extLst>
          </p:cNvPr>
          <p:cNvSpPr txBox="1"/>
          <p:nvPr/>
        </p:nvSpPr>
        <p:spPr>
          <a:xfrm>
            <a:off x="3684376" y="2086553"/>
            <a:ext cx="48037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SPAN TTC Imaging Report</a:t>
            </a:r>
          </a:p>
          <a:p>
            <a:endParaRPr lang="en-US" sz="3500" dirty="0"/>
          </a:p>
          <a:p>
            <a:pPr algn="ctr"/>
            <a:r>
              <a:rPr lang="en-US" sz="3500" dirty="0"/>
              <a:t>Ryan Cabeen</a:t>
            </a:r>
          </a:p>
          <a:p>
            <a:pPr algn="ctr"/>
            <a:r>
              <a:rPr lang="en-US" sz="3500" dirty="0"/>
              <a:t>October 26, 2020</a:t>
            </a:r>
          </a:p>
        </p:txBody>
      </p:sp>
    </p:spTree>
    <p:extLst>
      <p:ext uri="{BB962C8B-B14F-4D97-AF65-F5344CB8AC3E}">
        <p14:creationId xmlns:p14="http://schemas.microsoft.com/office/powerpoint/2010/main" val="1330705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72BD81-26D2-2946-B7D9-20503ECD9859}"/>
              </a:ext>
            </a:extLst>
          </p:cNvPr>
          <p:cNvSpPr txBox="1"/>
          <p:nvPr/>
        </p:nvSpPr>
        <p:spPr>
          <a:xfrm>
            <a:off x="152721" y="233235"/>
            <a:ext cx="390055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Mouse ID: AM5392</a:t>
            </a:r>
          </a:p>
          <a:p>
            <a:r>
              <a:rPr lang="en-US" dirty="0"/>
              <a:t>Date of surgery: 10/20/2020</a:t>
            </a:r>
          </a:p>
          <a:p>
            <a:r>
              <a:rPr lang="en-US" dirty="0"/>
              <a:t>Date on which found dead: 10/26/2020</a:t>
            </a:r>
          </a:p>
        </p:txBody>
      </p:sp>
      <p:pic>
        <p:nvPicPr>
          <p:cNvPr id="3" name="Picture 2" descr="A picture containing table, plate&#10;&#10;Description automatically generated">
            <a:extLst>
              <a:ext uri="{FF2B5EF4-FFF2-40B4-BE49-F238E27FC236}">
                <a16:creationId xmlns:a16="http://schemas.microsoft.com/office/drawing/2014/main" id="{28C7D904-742E-654F-B940-2F1BF7D69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7" t="20544" r="44031" b="25698"/>
          <a:stretch/>
        </p:blipFill>
        <p:spPr>
          <a:xfrm>
            <a:off x="2187218" y="1284784"/>
            <a:ext cx="1650855" cy="5424977"/>
          </a:xfrm>
          <a:prstGeom prst="rect">
            <a:avLst/>
          </a:prstGeom>
        </p:spPr>
      </p:pic>
      <p:pic>
        <p:nvPicPr>
          <p:cNvPr id="4" name="Picture 3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E1EAE377-87A1-3949-B9C7-C5FBB9CEB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19088" b="3951"/>
          <a:stretch/>
        </p:blipFill>
        <p:spPr>
          <a:xfrm>
            <a:off x="152722" y="1284784"/>
            <a:ext cx="1826362" cy="2469069"/>
          </a:xfrm>
          <a:prstGeom prst="rect">
            <a:avLst/>
          </a:prstGeom>
        </p:spPr>
      </p:pic>
      <p:pic>
        <p:nvPicPr>
          <p:cNvPr id="5" name="Picture 4" descr="A picture containing sitting, person, riding&#10;&#10;Description automatically generated">
            <a:extLst>
              <a:ext uri="{FF2B5EF4-FFF2-40B4-BE49-F238E27FC236}">
                <a16:creationId xmlns:a16="http://schemas.microsoft.com/office/drawing/2014/main" id="{C8DF3B29-A4A0-5748-B2E2-085988DFF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02" t="59508" r="54700" b="24598"/>
          <a:stretch/>
        </p:blipFill>
        <p:spPr>
          <a:xfrm>
            <a:off x="152721" y="3882072"/>
            <a:ext cx="1826362" cy="2633220"/>
          </a:xfrm>
          <a:prstGeom prst="rect">
            <a:avLst/>
          </a:prstGeom>
        </p:spPr>
      </p:pic>
      <p:pic>
        <p:nvPicPr>
          <p:cNvPr id="8" name="Picture 7" descr="A picture containing table, plate&#10;&#10;Description automatically generated">
            <a:extLst>
              <a:ext uri="{FF2B5EF4-FFF2-40B4-BE49-F238E27FC236}">
                <a16:creationId xmlns:a16="http://schemas.microsoft.com/office/drawing/2014/main" id="{7C537D5A-6684-0643-A248-60C73A6C8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7" t="22492" r="44031" b="50575"/>
          <a:stretch/>
        </p:blipFill>
        <p:spPr>
          <a:xfrm>
            <a:off x="4363857" y="373084"/>
            <a:ext cx="3679492" cy="6057987"/>
          </a:xfrm>
          <a:prstGeom prst="rect">
            <a:avLst/>
          </a:prstGeom>
        </p:spPr>
      </p:pic>
      <p:pic>
        <p:nvPicPr>
          <p:cNvPr id="9" name="Picture 8" descr="A picture containing table, plate&#10;&#10;Description automatically generated">
            <a:extLst>
              <a:ext uri="{FF2B5EF4-FFF2-40B4-BE49-F238E27FC236}">
                <a16:creationId xmlns:a16="http://schemas.microsoft.com/office/drawing/2014/main" id="{E874E673-2C0C-D448-AC4C-7060C5B82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7" t="49425" r="44031" b="27631"/>
          <a:stretch/>
        </p:blipFill>
        <p:spPr>
          <a:xfrm>
            <a:off x="8249257" y="373084"/>
            <a:ext cx="3679492" cy="5160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54EA0-8787-A848-8798-1803273560A0}"/>
              </a:ext>
            </a:extLst>
          </p:cNvPr>
          <p:cNvSpPr txBox="1"/>
          <p:nvPr/>
        </p:nvSpPr>
        <p:spPr>
          <a:xfrm>
            <a:off x="9097376" y="5800129"/>
            <a:ext cx="23214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Detail View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414365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5834BB-47BB-AC44-9F01-1D82D5D9C6FA}"/>
              </a:ext>
            </a:extLst>
          </p:cNvPr>
          <p:cNvSpPr txBox="1"/>
          <p:nvPr/>
        </p:nvSpPr>
        <p:spPr>
          <a:xfrm>
            <a:off x="666582" y="1906915"/>
            <a:ext cx="4382931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University of Texas</a:t>
            </a:r>
          </a:p>
          <a:p>
            <a:endParaRPr lang="en-US" sz="3500" dirty="0"/>
          </a:p>
          <a:p>
            <a:r>
              <a:rPr lang="en-US" sz="3500" dirty="0"/>
              <a:t>Cases: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Ms.3325 (MM0200)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Ms.3326 (MM0206)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1ED29-C5FB-E64F-913A-D5E8503B43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68"/>
          <a:stretch/>
        </p:blipFill>
        <p:spPr>
          <a:xfrm>
            <a:off x="5839327" y="176463"/>
            <a:ext cx="6098735" cy="627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0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E7036-E4CD-804C-BDC5-C2CBCE17B314}"/>
              </a:ext>
            </a:extLst>
          </p:cNvPr>
          <p:cNvSpPr txBox="1"/>
          <p:nvPr/>
        </p:nvSpPr>
        <p:spPr>
          <a:xfrm>
            <a:off x="1031609" y="423949"/>
            <a:ext cx="489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Ms.3325, MM0200 (female, 48 hours after MCAO)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50325-2F3C-2D4A-923D-EF630490F5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22" t="5555" r="11322" b="5000"/>
          <a:stretch/>
        </p:blipFill>
        <p:spPr>
          <a:xfrm>
            <a:off x="107870" y="1018798"/>
            <a:ext cx="6094088" cy="4947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0A4B1-B035-7046-B93E-7D718328CBBF}"/>
              </a:ext>
            </a:extLst>
          </p:cNvPr>
          <p:cNvSpPr txBox="1"/>
          <p:nvPr/>
        </p:nvSpPr>
        <p:spPr>
          <a:xfrm>
            <a:off x="8725765" y="6272811"/>
            <a:ext cx="261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Stroke volume: 31.79mm</a:t>
            </a:r>
            <a:r>
              <a:rPr lang="en-US" baseline="30000" dirty="0"/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7BB082-6EFE-7040-AA0D-E32AAD76F5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26" t="1111" r="8032" b="5000"/>
          <a:stretch/>
        </p:blipFill>
        <p:spPr>
          <a:xfrm>
            <a:off x="6282395" y="992981"/>
            <a:ext cx="5886745" cy="49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7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E7036-E4CD-804C-BDC5-C2CBCE17B314}"/>
              </a:ext>
            </a:extLst>
          </p:cNvPr>
          <p:cNvSpPr txBox="1"/>
          <p:nvPr/>
        </p:nvSpPr>
        <p:spPr>
          <a:xfrm>
            <a:off x="282214" y="210818"/>
            <a:ext cx="489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Ms.3325, MM0200 (female, 48 hours after MCAO)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50325-2F3C-2D4A-923D-EF630490F5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22" t="31533" r="52610" b="5001"/>
          <a:stretch/>
        </p:blipFill>
        <p:spPr>
          <a:xfrm flipH="1">
            <a:off x="1721555" y="580150"/>
            <a:ext cx="3368058" cy="394707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DDF8C67-ADA4-0045-9990-60942F8918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9" t="58857" r="37746" b="27339"/>
          <a:stretch/>
        </p:blipFill>
        <p:spPr>
          <a:xfrm>
            <a:off x="5177978" y="580150"/>
            <a:ext cx="2230496" cy="2204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B372B6-75B2-FC47-BF05-F09EED0CE2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02" t="19999" r="13630" b="44081"/>
          <a:stretch/>
        </p:blipFill>
        <p:spPr>
          <a:xfrm flipH="1">
            <a:off x="1721550" y="4413260"/>
            <a:ext cx="3368057" cy="22339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E08082-9E96-254D-89C9-D6F38D28E9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7952" r="37795" b="28244"/>
          <a:stretch/>
        </p:blipFill>
        <p:spPr>
          <a:xfrm>
            <a:off x="7176941" y="580150"/>
            <a:ext cx="2230497" cy="22049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42323E-D1EB-E548-A5FE-4DB978A90B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65" t="43428" r="12196" b="41928"/>
          <a:stretch/>
        </p:blipFill>
        <p:spPr>
          <a:xfrm>
            <a:off x="7057924" y="2413824"/>
            <a:ext cx="2349513" cy="220493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8392CC39-E8EE-2041-AA40-1C776197F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9" t="42828" r="12406" b="42528"/>
          <a:stretch/>
        </p:blipFill>
        <p:spPr>
          <a:xfrm>
            <a:off x="5177976" y="2382868"/>
            <a:ext cx="2230495" cy="2248928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350534F1-D9D9-3F4C-BD97-B9C7BF26C5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5" t="29097" r="24471" b="57099"/>
          <a:stretch/>
        </p:blipFill>
        <p:spPr>
          <a:xfrm>
            <a:off x="5177970" y="4527219"/>
            <a:ext cx="2099633" cy="19629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D9F5BD-3580-3346-8D8C-7EBBA26D80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0" t="29864" r="25415" b="58133"/>
          <a:stretch/>
        </p:blipFill>
        <p:spPr>
          <a:xfrm>
            <a:off x="7267277" y="4495176"/>
            <a:ext cx="2140159" cy="19950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B4FD0C-FB3F-D742-8281-1D74302F49A7}"/>
              </a:ext>
            </a:extLst>
          </p:cNvPr>
          <p:cNvSpPr txBox="1"/>
          <p:nvPr/>
        </p:nvSpPr>
        <p:spPr>
          <a:xfrm>
            <a:off x="1802687" y="5962379"/>
            <a:ext cx="8631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TTC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FBAE97-7A5F-3048-A0A7-6D0BBBA50AF7}"/>
              </a:ext>
            </a:extLst>
          </p:cNvPr>
          <p:cNvSpPr txBox="1"/>
          <p:nvPr/>
        </p:nvSpPr>
        <p:spPr>
          <a:xfrm>
            <a:off x="5243477" y="5811788"/>
            <a:ext cx="6351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9E05DB-37EB-4C45-A4D0-7643D1579DF5}"/>
              </a:ext>
            </a:extLst>
          </p:cNvPr>
          <p:cNvSpPr txBox="1"/>
          <p:nvPr/>
        </p:nvSpPr>
        <p:spPr>
          <a:xfrm>
            <a:off x="7057924" y="5835159"/>
            <a:ext cx="9781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ADC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0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7EBDD-CE49-1D4C-8561-8AA3E18DB4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2" r="10003" b="5161"/>
          <a:stretch/>
        </p:blipFill>
        <p:spPr>
          <a:xfrm>
            <a:off x="114300" y="898145"/>
            <a:ext cx="5878239" cy="4733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876BE-321E-9444-AD21-A12C8D2653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025" b="5161"/>
          <a:stretch/>
        </p:blipFill>
        <p:spPr>
          <a:xfrm>
            <a:off x="6165503" y="898145"/>
            <a:ext cx="5878240" cy="47333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270B8-E915-774C-B84B-F8B74C60BCB8}"/>
              </a:ext>
            </a:extLst>
          </p:cNvPr>
          <p:cNvSpPr txBox="1"/>
          <p:nvPr/>
        </p:nvSpPr>
        <p:spPr>
          <a:xfrm>
            <a:off x="634538" y="332509"/>
            <a:ext cx="518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Ms.3326, MM0206  (female, 48+4 hours after MCAO)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DC4F9-2E3E-094F-8AFA-51523074AA61}"/>
              </a:ext>
            </a:extLst>
          </p:cNvPr>
          <p:cNvSpPr txBox="1"/>
          <p:nvPr/>
        </p:nvSpPr>
        <p:spPr>
          <a:xfrm>
            <a:off x="9064138" y="6185724"/>
            <a:ext cx="261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Stroke volume: 58.07mm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21982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7EBDD-CE49-1D4C-8561-8AA3E18DB4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39" r="55333" b="68392"/>
          <a:stretch/>
        </p:blipFill>
        <p:spPr>
          <a:xfrm flipH="1">
            <a:off x="1203159" y="1047610"/>
            <a:ext cx="2443744" cy="1577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E270B8-E915-774C-B84B-F8B74C60BCB8}"/>
              </a:ext>
            </a:extLst>
          </p:cNvPr>
          <p:cNvSpPr txBox="1"/>
          <p:nvPr/>
        </p:nvSpPr>
        <p:spPr>
          <a:xfrm>
            <a:off x="634538" y="332509"/>
            <a:ext cx="518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Ms.3326, MM0206  (female, 48+4 hours after MCAO)</a:t>
            </a:r>
          </a:p>
        </p:txBody>
      </p:sp>
      <p:pic>
        <p:nvPicPr>
          <p:cNvPr id="13" name="Picture 1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3B83134-4879-5142-8BBF-1B337C1813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0" t="57112" r="37395" b="27763"/>
          <a:stretch/>
        </p:blipFill>
        <p:spPr>
          <a:xfrm>
            <a:off x="1363926" y="2702993"/>
            <a:ext cx="1995162" cy="21364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4C0642-28EE-9543-A21B-A39D1E3E62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0" t="57002" r="50000" b="27893"/>
          <a:stretch/>
        </p:blipFill>
        <p:spPr>
          <a:xfrm flipH="1">
            <a:off x="1363925" y="4509065"/>
            <a:ext cx="1980731" cy="2031300"/>
          </a:xfrm>
          <a:prstGeom prst="rect">
            <a:avLst/>
          </a:prstGeom>
        </p:spPr>
      </p:pic>
      <p:pic>
        <p:nvPicPr>
          <p:cNvPr id="19" name="Picture 1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20F939D-D30F-5548-9BD1-2D96EF0BBC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6" t="56752" r="75669" b="28124"/>
          <a:stretch/>
        </p:blipFill>
        <p:spPr>
          <a:xfrm>
            <a:off x="4124434" y="2676846"/>
            <a:ext cx="1916038" cy="21364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A32591-C6BE-3C4A-AB39-0E57618A92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8" t="42948" r="75668" b="43281"/>
          <a:stretch/>
        </p:blipFill>
        <p:spPr>
          <a:xfrm flipH="1">
            <a:off x="4124431" y="4523756"/>
            <a:ext cx="1916037" cy="2031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677408-3130-FE4A-9922-C6AA6EE052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29" t="19411" r="10464" b="44601"/>
          <a:stretch/>
        </p:blipFill>
        <p:spPr>
          <a:xfrm flipH="1">
            <a:off x="6340969" y="1032922"/>
            <a:ext cx="2716191" cy="16069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8C240D-2434-A24F-8427-2EBA85CB46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1425" r="53699" b="36966"/>
          <a:stretch/>
        </p:blipFill>
        <p:spPr>
          <a:xfrm flipH="1">
            <a:off x="3738262" y="1062301"/>
            <a:ext cx="2580097" cy="15775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5D935E1-DE99-3E45-92EE-2FF85AAF70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90" t="53984" r="10003" b="13078"/>
          <a:stretch/>
        </p:blipFill>
        <p:spPr>
          <a:xfrm flipH="1">
            <a:off x="9072395" y="1014443"/>
            <a:ext cx="3035919" cy="1643924"/>
          </a:xfrm>
          <a:prstGeom prst="rect">
            <a:avLst/>
          </a:prstGeom>
        </p:spPr>
      </p:pic>
      <p:pic>
        <p:nvPicPr>
          <p:cNvPr id="29" name="Picture 2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1DF8F3C-F17D-5B43-B3D7-BF3FC0E952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42435" r="87569" b="42561"/>
          <a:stretch/>
        </p:blipFill>
        <p:spPr>
          <a:xfrm>
            <a:off x="6893354" y="2761803"/>
            <a:ext cx="1746299" cy="19665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9844B9-6223-BA4C-9E7E-8A1627C932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6" t="43239" r="98" b="43347"/>
          <a:stretch/>
        </p:blipFill>
        <p:spPr>
          <a:xfrm flipH="1">
            <a:off x="6852104" y="4728356"/>
            <a:ext cx="1826659" cy="1705782"/>
          </a:xfrm>
          <a:prstGeom prst="rect">
            <a:avLst/>
          </a:prstGeom>
        </p:spPr>
      </p:pic>
      <p:pic>
        <p:nvPicPr>
          <p:cNvPr id="33" name="Picture 3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3DF5128-E90F-D74B-9953-015E483B53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1" t="29024" r="62344" b="55972"/>
          <a:stretch/>
        </p:blipFill>
        <p:spPr>
          <a:xfrm>
            <a:off x="9878770" y="2761803"/>
            <a:ext cx="1857303" cy="19509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B6D3B34-FFD8-134D-BA2E-52A56F6868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5" t="28304" r="24681" b="56572"/>
          <a:stretch/>
        </p:blipFill>
        <p:spPr>
          <a:xfrm flipH="1">
            <a:off x="9813664" y="4523756"/>
            <a:ext cx="1956784" cy="196655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B9A5A63-80D2-2B43-A078-B8359C0E1A6D}"/>
              </a:ext>
            </a:extLst>
          </p:cNvPr>
          <p:cNvSpPr txBox="1"/>
          <p:nvPr/>
        </p:nvSpPr>
        <p:spPr>
          <a:xfrm>
            <a:off x="202977" y="1437300"/>
            <a:ext cx="8631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TTC</a:t>
            </a:r>
            <a:endParaRPr lang="en-US" sz="3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1EAD24-3966-B14A-8DC7-171557395D35}"/>
              </a:ext>
            </a:extLst>
          </p:cNvPr>
          <p:cNvSpPr txBox="1"/>
          <p:nvPr/>
        </p:nvSpPr>
        <p:spPr>
          <a:xfrm>
            <a:off x="302375" y="3421806"/>
            <a:ext cx="6351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T2</a:t>
            </a:r>
            <a:endParaRPr lang="en-US" sz="3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1247EA-A350-0C43-BC59-819437E7361D}"/>
              </a:ext>
            </a:extLst>
          </p:cNvPr>
          <p:cNvSpPr txBox="1"/>
          <p:nvPr/>
        </p:nvSpPr>
        <p:spPr>
          <a:xfrm>
            <a:off x="202977" y="5209244"/>
            <a:ext cx="9781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ADC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8673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5834BB-47BB-AC44-9F01-1D82D5D9C6FA}"/>
              </a:ext>
            </a:extLst>
          </p:cNvPr>
          <p:cNvSpPr txBox="1"/>
          <p:nvPr/>
        </p:nvSpPr>
        <p:spPr>
          <a:xfrm>
            <a:off x="618456" y="992515"/>
            <a:ext cx="1975221" cy="417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MGH</a:t>
            </a:r>
          </a:p>
          <a:p>
            <a:endParaRPr lang="en-US" sz="3500" dirty="0"/>
          </a:p>
          <a:p>
            <a:r>
              <a:rPr lang="en-US" sz="3500" dirty="0"/>
              <a:t>Cases: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QC3020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QC3021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QC3022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QC3023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QC3025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0FE88-D962-054A-A320-ADCA4EBE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41"/>
          <a:stretch/>
        </p:blipFill>
        <p:spPr>
          <a:xfrm>
            <a:off x="4019659" y="-1"/>
            <a:ext cx="7919928" cy="65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1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, photo, table&#10;&#10;Description automatically generated">
            <a:extLst>
              <a:ext uri="{FF2B5EF4-FFF2-40B4-BE49-F238E27FC236}">
                <a16:creationId xmlns:a16="http://schemas.microsoft.com/office/drawing/2014/main" id="{060E4BC0-5CDA-B24C-8A75-39AEB7DAC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000" r="23334" b="11667"/>
          <a:stretch/>
        </p:blipFill>
        <p:spPr>
          <a:xfrm>
            <a:off x="609600" y="989772"/>
            <a:ext cx="4182144" cy="5697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7AF47D-39AC-4244-9E35-1A3BFE54605C}"/>
              </a:ext>
            </a:extLst>
          </p:cNvPr>
          <p:cNvSpPr txBox="1"/>
          <p:nvPr/>
        </p:nvSpPr>
        <p:spPr>
          <a:xfrm>
            <a:off x="1187276" y="230515"/>
            <a:ext cx="30267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MGH – QC3020</a:t>
            </a:r>
            <a:endParaRPr lang="en-US" sz="3200" dirty="0"/>
          </a:p>
        </p:txBody>
      </p:sp>
      <p:pic>
        <p:nvPicPr>
          <p:cNvPr id="5" name="Picture 4" descr="A picture containing object, photo, table&#10;&#10;Description automatically generated">
            <a:extLst>
              <a:ext uri="{FF2B5EF4-FFF2-40B4-BE49-F238E27FC236}">
                <a16:creationId xmlns:a16="http://schemas.microsoft.com/office/drawing/2014/main" id="{8F637BE1-3B69-194B-A111-C7A7D91D8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0" t="13309" r="34815" b="49058"/>
          <a:stretch/>
        </p:blipFill>
        <p:spPr>
          <a:xfrm>
            <a:off x="5911673" y="230515"/>
            <a:ext cx="2806531" cy="5674985"/>
          </a:xfrm>
          <a:prstGeom prst="rect">
            <a:avLst/>
          </a:prstGeom>
        </p:spPr>
      </p:pic>
      <p:pic>
        <p:nvPicPr>
          <p:cNvPr id="6" name="Picture 5" descr="A picture containing object, photo, table&#10;&#10;Description automatically generated">
            <a:extLst>
              <a:ext uri="{FF2B5EF4-FFF2-40B4-BE49-F238E27FC236}">
                <a16:creationId xmlns:a16="http://schemas.microsoft.com/office/drawing/2014/main" id="{CC748456-D9B6-BB44-91BA-DCE0DAD83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 t="41666" r="34444" b="16296"/>
          <a:stretch/>
        </p:blipFill>
        <p:spPr>
          <a:xfrm>
            <a:off x="9031757" y="238753"/>
            <a:ext cx="2806531" cy="6339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A64C41-5A61-334D-97A0-56A118274619}"/>
              </a:ext>
            </a:extLst>
          </p:cNvPr>
          <p:cNvSpPr txBox="1"/>
          <p:nvPr/>
        </p:nvSpPr>
        <p:spPr>
          <a:xfrm>
            <a:off x="6206235" y="6070745"/>
            <a:ext cx="23214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Detail View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6484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7AF47D-39AC-4244-9E35-1A3BFE54605C}"/>
              </a:ext>
            </a:extLst>
          </p:cNvPr>
          <p:cNvSpPr txBox="1"/>
          <p:nvPr/>
        </p:nvSpPr>
        <p:spPr>
          <a:xfrm>
            <a:off x="1187276" y="230515"/>
            <a:ext cx="30267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MGH – QC3020</a:t>
            </a:r>
            <a:endParaRPr lang="en-US" sz="3200" dirty="0"/>
          </a:p>
        </p:txBody>
      </p:sp>
      <p:pic>
        <p:nvPicPr>
          <p:cNvPr id="6" name="Picture 5" descr="A picture containing object, photo, table&#10;&#10;Description automatically generated">
            <a:extLst>
              <a:ext uri="{FF2B5EF4-FFF2-40B4-BE49-F238E27FC236}">
                <a16:creationId xmlns:a16="http://schemas.microsoft.com/office/drawing/2014/main" id="{CC748456-D9B6-BB44-91BA-DCE0DAD83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4" t="58729" r="36688" b="31924"/>
          <a:stretch/>
        </p:blipFill>
        <p:spPr>
          <a:xfrm>
            <a:off x="735857" y="1933503"/>
            <a:ext cx="3478210" cy="2467239"/>
          </a:xfrm>
          <a:prstGeom prst="rect">
            <a:avLst/>
          </a:prstGeom>
        </p:spPr>
      </p:pic>
      <p:pic>
        <p:nvPicPr>
          <p:cNvPr id="8" name="Picture 7" descr="A close up of a building&#10;&#10;Description automatically generated">
            <a:extLst>
              <a:ext uri="{FF2B5EF4-FFF2-40B4-BE49-F238E27FC236}">
                <a16:creationId xmlns:a16="http://schemas.microsoft.com/office/drawing/2014/main" id="{AB1BADAF-7C7B-C944-8A6D-46BAFA207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4" t="30035" r="37137" b="54361"/>
          <a:stretch/>
        </p:blipFill>
        <p:spPr>
          <a:xfrm>
            <a:off x="4426472" y="1745364"/>
            <a:ext cx="3472904" cy="3472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70B0E1-4D4C-5647-B6EE-3ACDB34E43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9" t="30212" r="37107" b="54451"/>
          <a:stretch/>
        </p:blipFill>
        <p:spPr>
          <a:xfrm>
            <a:off x="8143866" y="1745364"/>
            <a:ext cx="3578793" cy="3472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C94F03-789B-434F-BAE1-1A46DCB0DC35}"/>
              </a:ext>
            </a:extLst>
          </p:cNvPr>
          <p:cNvSpPr txBox="1"/>
          <p:nvPr/>
        </p:nvSpPr>
        <p:spPr>
          <a:xfrm>
            <a:off x="7191312" y="1746940"/>
            <a:ext cx="6351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493B7-CAFC-0F42-B928-2D39B00B7E25}"/>
              </a:ext>
            </a:extLst>
          </p:cNvPr>
          <p:cNvSpPr txBox="1"/>
          <p:nvPr/>
        </p:nvSpPr>
        <p:spPr>
          <a:xfrm>
            <a:off x="10664216" y="1745364"/>
            <a:ext cx="9781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ADC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6673BC-D3D9-2E41-8E1D-9CEE671C84CD}"/>
              </a:ext>
            </a:extLst>
          </p:cNvPr>
          <p:cNvSpPr txBox="1"/>
          <p:nvPr/>
        </p:nvSpPr>
        <p:spPr>
          <a:xfrm>
            <a:off x="3203829" y="1872773"/>
            <a:ext cx="8631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TTC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109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7AF47D-39AC-4244-9E35-1A3BFE54605C}"/>
              </a:ext>
            </a:extLst>
          </p:cNvPr>
          <p:cNvSpPr txBox="1"/>
          <p:nvPr/>
        </p:nvSpPr>
        <p:spPr>
          <a:xfrm>
            <a:off x="1187276" y="230515"/>
            <a:ext cx="30267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MGH – QC3021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64C41-5A61-334D-97A0-56A118274619}"/>
              </a:ext>
            </a:extLst>
          </p:cNvPr>
          <p:cNvSpPr txBox="1"/>
          <p:nvPr/>
        </p:nvSpPr>
        <p:spPr>
          <a:xfrm>
            <a:off x="8949435" y="6112375"/>
            <a:ext cx="23214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Detail View</a:t>
            </a:r>
            <a:endParaRPr lang="en-US" sz="32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73311C5B-DF2C-F542-A635-B32491BC3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1" r="28889" b="11479"/>
          <a:stretch/>
        </p:blipFill>
        <p:spPr>
          <a:xfrm>
            <a:off x="594566" y="861457"/>
            <a:ext cx="4129833" cy="5881860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24FD592F-586E-5F4C-BF65-8573CD54A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9" t="15970" r="40933" b="46881"/>
          <a:stretch/>
        </p:blipFill>
        <p:spPr>
          <a:xfrm>
            <a:off x="5977639" y="280810"/>
            <a:ext cx="2671061" cy="6505328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978EC82A-AFE7-8945-96AF-4E9623DE6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6" t="53017" r="39807" b="13797"/>
          <a:stretch/>
        </p:blipFill>
        <p:spPr>
          <a:xfrm>
            <a:off x="8805851" y="230514"/>
            <a:ext cx="2671063" cy="58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8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C5834BB-47BB-AC44-9F01-1D82D5D9C6FA}"/>
              </a:ext>
            </a:extLst>
          </p:cNvPr>
          <p:cNvSpPr txBox="1"/>
          <p:nvPr/>
        </p:nvSpPr>
        <p:spPr>
          <a:xfrm>
            <a:off x="4308139" y="1734811"/>
            <a:ext cx="3575722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University of Iowa</a:t>
            </a:r>
          </a:p>
          <a:p>
            <a:endParaRPr lang="en-US" sz="3500" dirty="0"/>
          </a:p>
          <a:p>
            <a:r>
              <a:rPr lang="en-US" sz="3500" dirty="0"/>
              <a:t>Cases: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AM5396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VH1918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AM5392</a:t>
            </a:r>
          </a:p>
          <a:p>
            <a:r>
              <a:rPr lang="en-US" sz="3600" dirty="0"/>
              <a:t>(from stage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418738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7AF47D-39AC-4244-9E35-1A3BFE54605C}"/>
              </a:ext>
            </a:extLst>
          </p:cNvPr>
          <p:cNvSpPr txBox="1"/>
          <p:nvPr/>
        </p:nvSpPr>
        <p:spPr>
          <a:xfrm>
            <a:off x="1187276" y="230515"/>
            <a:ext cx="30267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MGH – QC3021</a:t>
            </a:r>
            <a:endParaRPr lang="en-US" sz="3200" dirty="0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24FD592F-586E-5F4C-BF65-8573CD54A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9" t="36039" r="40933" b="46881"/>
          <a:stretch/>
        </p:blipFill>
        <p:spPr>
          <a:xfrm>
            <a:off x="1469628" y="1395662"/>
            <a:ext cx="4005681" cy="4485531"/>
          </a:xfrm>
          <a:prstGeom prst="rect">
            <a:avLst/>
          </a:prstGeom>
        </p:spPr>
      </p:pic>
      <p:pic>
        <p:nvPicPr>
          <p:cNvPr id="3" name="Picture 2" descr="A picture containing group, table, many, large&#10;&#10;Description automatically generated">
            <a:extLst>
              <a:ext uri="{FF2B5EF4-FFF2-40B4-BE49-F238E27FC236}">
                <a16:creationId xmlns:a16="http://schemas.microsoft.com/office/drawing/2014/main" id="{5A69778E-FC3C-574A-AAC5-4F5F1172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93" t="44229" b="40167"/>
          <a:stretch/>
        </p:blipFill>
        <p:spPr>
          <a:xfrm>
            <a:off x="5692653" y="3602598"/>
            <a:ext cx="2176905" cy="2248113"/>
          </a:xfrm>
          <a:prstGeom prst="rect">
            <a:avLst/>
          </a:prstGeom>
        </p:spPr>
      </p:pic>
      <p:pic>
        <p:nvPicPr>
          <p:cNvPr id="12" name="Picture 11" descr="A picture containing group, table, many, large&#10;&#10;Description automatically generated">
            <a:extLst>
              <a:ext uri="{FF2B5EF4-FFF2-40B4-BE49-F238E27FC236}">
                <a16:creationId xmlns:a16="http://schemas.microsoft.com/office/drawing/2014/main" id="{2B3BCE1A-FA01-4B4C-BE78-6AF862C90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9" t="44312" r="62357" b="39843"/>
          <a:stretch/>
        </p:blipFill>
        <p:spPr>
          <a:xfrm>
            <a:off x="5692654" y="1395663"/>
            <a:ext cx="2176904" cy="2262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773F06-0001-BC44-AC97-C0521346D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93" t="44269" b="41207"/>
          <a:stretch/>
        </p:blipFill>
        <p:spPr>
          <a:xfrm>
            <a:off x="7869558" y="3602598"/>
            <a:ext cx="2338826" cy="2248112"/>
          </a:xfrm>
          <a:prstGeom prst="rect">
            <a:avLst/>
          </a:prstGeom>
        </p:spPr>
      </p:pic>
      <p:pic>
        <p:nvPicPr>
          <p:cNvPr id="14" name="Picture 13" descr="A picture containing keyboard&#10;&#10;Description automatically generated">
            <a:extLst>
              <a:ext uri="{FF2B5EF4-FFF2-40B4-BE49-F238E27FC236}">
                <a16:creationId xmlns:a16="http://schemas.microsoft.com/office/drawing/2014/main" id="{9CFA50E0-48C7-2B4E-BD16-8DC4747BC3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6" t="43908" r="62555" b="40968"/>
          <a:stretch/>
        </p:blipFill>
        <p:spPr>
          <a:xfrm>
            <a:off x="7869558" y="1395663"/>
            <a:ext cx="2338826" cy="24155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160CE9-F57D-3544-A006-49F6DF66D3AB}"/>
              </a:ext>
            </a:extLst>
          </p:cNvPr>
          <p:cNvSpPr txBox="1"/>
          <p:nvPr/>
        </p:nvSpPr>
        <p:spPr>
          <a:xfrm>
            <a:off x="1469627" y="5260945"/>
            <a:ext cx="8631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TTC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CF5ECF-04D5-D744-85A1-E41E907D4ADE}"/>
              </a:ext>
            </a:extLst>
          </p:cNvPr>
          <p:cNvSpPr txBox="1"/>
          <p:nvPr/>
        </p:nvSpPr>
        <p:spPr>
          <a:xfrm>
            <a:off x="5692653" y="5250251"/>
            <a:ext cx="6351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9953B-1947-7C4D-8D0E-FB60C1251EE3}"/>
              </a:ext>
            </a:extLst>
          </p:cNvPr>
          <p:cNvSpPr txBox="1"/>
          <p:nvPr/>
        </p:nvSpPr>
        <p:spPr>
          <a:xfrm>
            <a:off x="7927279" y="5250251"/>
            <a:ext cx="9781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ADC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21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7AF47D-39AC-4244-9E35-1A3BFE54605C}"/>
              </a:ext>
            </a:extLst>
          </p:cNvPr>
          <p:cNvSpPr txBox="1"/>
          <p:nvPr/>
        </p:nvSpPr>
        <p:spPr>
          <a:xfrm>
            <a:off x="1187276" y="230515"/>
            <a:ext cx="30267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MGH – QC3022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64C41-5A61-334D-97A0-56A118274619}"/>
              </a:ext>
            </a:extLst>
          </p:cNvPr>
          <p:cNvSpPr txBox="1"/>
          <p:nvPr/>
        </p:nvSpPr>
        <p:spPr>
          <a:xfrm>
            <a:off x="8949435" y="6112375"/>
            <a:ext cx="23214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Detail View</a:t>
            </a:r>
            <a:endParaRPr lang="en-US" sz="3200" dirty="0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51959AA-3289-2643-A4B7-928057990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1" r="24073" b="10872"/>
          <a:stretch/>
        </p:blipFill>
        <p:spPr>
          <a:xfrm>
            <a:off x="671763" y="861457"/>
            <a:ext cx="4338304" cy="5833195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BBA4E907-BFA9-1D4F-84CC-59F063621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7" t="53176" r="36988" b="14087"/>
          <a:stretch/>
        </p:blipFill>
        <p:spPr>
          <a:xfrm>
            <a:off x="8749010" y="230514"/>
            <a:ext cx="2893839" cy="5740304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B8A5179D-BB8D-4740-8F01-854FF55A0B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85" t="17143" r="38004" b="46905"/>
          <a:stretch/>
        </p:blipFill>
        <p:spPr>
          <a:xfrm>
            <a:off x="6001188" y="276927"/>
            <a:ext cx="2552701" cy="63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92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7AF47D-39AC-4244-9E35-1A3BFE54605C}"/>
              </a:ext>
            </a:extLst>
          </p:cNvPr>
          <p:cNvSpPr txBox="1"/>
          <p:nvPr/>
        </p:nvSpPr>
        <p:spPr>
          <a:xfrm>
            <a:off x="1187276" y="230515"/>
            <a:ext cx="30267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MGH – QC3022</a:t>
            </a:r>
            <a:endParaRPr lang="en-US" sz="3200" dirty="0"/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B853091D-2ABD-5C46-9D30-80B326110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2" t="60547" r="39312" b="30827"/>
          <a:stretch/>
        </p:blipFill>
        <p:spPr>
          <a:xfrm>
            <a:off x="618767" y="1636294"/>
            <a:ext cx="4496374" cy="3025083"/>
          </a:xfrm>
          <a:prstGeom prst="rect">
            <a:avLst/>
          </a:prstGeom>
        </p:spPr>
      </p:pic>
      <p:pic>
        <p:nvPicPr>
          <p:cNvPr id="17" name="Picture 1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8ED29099-636E-804A-9733-9F48BCEE2F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4" t="30254" r="61937" b="55221"/>
          <a:stretch/>
        </p:blipFill>
        <p:spPr>
          <a:xfrm>
            <a:off x="5318969" y="1636294"/>
            <a:ext cx="3250087" cy="3025083"/>
          </a:xfrm>
          <a:prstGeom prst="rect">
            <a:avLst/>
          </a:prstGeom>
        </p:spPr>
      </p:pic>
      <p:pic>
        <p:nvPicPr>
          <p:cNvPr id="18" name="Picture 17" descr="A close up of a typewriter&#10;&#10;Description automatically generated">
            <a:extLst>
              <a:ext uri="{FF2B5EF4-FFF2-40B4-BE49-F238E27FC236}">
                <a16:creationId xmlns:a16="http://schemas.microsoft.com/office/drawing/2014/main" id="{88028401-C044-8444-AE81-6EE710618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6" t="29624" r="61857" b="54531"/>
          <a:stretch/>
        </p:blipFill>
        <p:spPr>
          <a:xfrm>
            <a:off x="8569056" y="1636295"/>
            <a:ext cx="2994072" cy="3025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360C9C-A8CF-2F40-B4D1-316E5BA730F9}"/>
              </a:ext>
            </a:extLst>
          </p:cNvPr>
          <p:cNvSpPr txBox="1"/>
          <p:nvPr/>
        </p:nvSpPr>
        <p:spPr>
          <a:xfrm>
            <a:off x="4165808" y="1636294"/>
            <a:ext cx="8631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TTC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018239-7BB7-8847-939C-DAD01AE4803E}"/>
              </a:ext>
            </a:extLst>
          </p:cNvPr>
          <p:cNvSpPr txBox="1"/>
          <p:nvPr/>
        </p:nvSpPr>
        <p:spPr>
          <a:xfrm>
            <a:off x="7680090" y="1558275"/>
            <a:ext cx="6351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C84956-9729-2846-B94F-C01FD19F6BAA}"/>
              </a:ext>
            </a:extLst>
          </p:cNvPr>
          <p:cNvSpPr txBox="1"/>
          <p:nvPr/>
        </p:nvSpPr>
        <p:spPr>
          <a:xfrm>
            <a:off x="10584975" y="1558275"/>
            <a:ext cx="9781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ADC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93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7AF47D-39AC-4244-9E35-1A3BFE54605C}"/>
              </a:ext>
            </a:extLst>
          </p:cNvPr>
          <p:cNvSpPr txBox="1"/>
          <p:nvPr/>
        </p:nvSpPr>
        <p:spPr>
          <a:xfrm>
            <a:off x="1187276" y="230515"/>
            <a:ext cx="30267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MGH – QC3023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64C41-5A61-334D-97A0-56A118274619}"/>
              </a:ext>
            </a:extLst>
          </p:cNvPr>
          <p:cNvSpPr txBox="1"/>
          <p:nvPr/>
        </p:nvSpPr>
        <p:spPr>
          <a:xfrm>
            <a:off x="9123516" y="5859597"/>
            <a:ext cx="23214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Detail View</a:t>
            </a:r>
            <a:endParaRPr lang="en-US" sz="3200" dirty="0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42EDFEA5-4E18-6446-80F5-FFA0B7BF8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1" r="26667" b="10872"/>
          <a:stretch/>
        </p:blipFill>
        <p:spPr>
          <a:xfrm>
            <a:off x="590550" y="861456"/>
            <a:ext cx="4210050" cy="5860873"/>
          </a:xfrm>
          <a:prstGeom prst="rect">
            <a:avLst/>
          </a:prstGeom>
        </p:spPr>
      </p:pic>
      <p:pic>
        <p:nvPicPr>
          <p:cNvPr id="8" name="Picture 7" descr="A close up of a computer&#10;&#10;Description automatically generated">
            <a:extLst>
              <a:ext uri="{FF2B5EF4-FFF2-40B4-BE49-F238E27FC236}">
                <a16:creationId xmlns:a16="http://schemas.microsoft.com/office/drawing/2014/main" id="{3E7F049C-DC5F-2B41-AA3B-7CA21A83B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0" t="18344" r="40342" b="44823"/>
          <a:stretch/>
        </p:blipFill>
        <p:spPr>
          <a:xfrm>
            <a:off x="6143627" y="230515"/>
            <a:ext cx="2495550" cy="6260024"/>
          </a:xfrm>
          <a:prstGeom prst="rect">
            <a:avLst/>
          </a:prstGeom>
        </p:spPr>
      </p:pic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88812EC3-29D6-BD46-B572-6B892DB4E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0" t="54346" r="38708" b="12554"/>
          <a:stretch/>
        </p:blipFill>
        <p:spPr>
          <a:xfrm>
            <a:off x="8949435" y="230515"/>
            <a:ext cx="2714878" cy="53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47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7AF47D-39AC-4244-9E35-1A3BFE54605C}"/>
              </a:ext>
            </a:extLst>
          </p:cNvPr>
          <p:cNvSpPr txBox="1"/>
          <p:nvPr/>
        </p:nvSpPr>
        <p:spPr>
          <a:xfrm>
            <a:off x="1187276" y="230515"/>
            <a:ext cx="30267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MGH – QC3023</a:t>
            </a:r>
            <a:endParaRPr lang="en-US" sz="3200" dirty="0"/>
          </a:p>
        </p:txBody>
      </p:sp>
      <p:pic>
        <p:nvPicPr>
          <p:cNvPr id="8" name="Picture 7" descr="A close up of a computer&#10;&#10;Description automatically generated">
            <a:extLst>
              <a:ext uri="{FF2B5EF4-FFF2-40B4-BE49-F238E27FC236}">
                <a16:creationId xmlns:a16="http://schemas.microsoft.com/office/drawing/2014/main" id="{3E7F049C-DC5F-2B41-AA3B-7CA21A83B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8" t="38352" r="42048" b="53422"/>
          <a:stretch/>
        </p:blipFill>
        <p:spPr>
          <a:xfrm>
            <a:off x="330745" y="1714664"/>
            <a:ext cx="4739852" cy="3125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A0F972-CF6B-8440-AC91-C913A426ED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4" t="42654" r="50000" b="41497"/>
          <a:stretch/>
        </p:blipFill>
        <p:spPr>
          <a:xfrm>
            <a:off x="5214729" y="1714663"/>
            <a:ext cx="3193775" cy="3125342"/>
          </a:xfrm>
          <a:prstGeom prst="rect">
            <a:avLst/>
          </a:prstGeom>
        </p:spPr>
      </p:pic>
      <p:pic>
        <p:nvPicPr>
          <p:cNvPr id="11" name="Picture 10" descr="A picture containing keyboard&#10;&#10;Description automatically generated">
            <a:extLst>
              <a:ext uri="{FF2B5EF4-FFF2-40B4-BE49-F238E27FC236}">
                <a16:creationId xmlns:a16="http://schemas.microsoft.com/office/drawing/2014/main" id="{1BEABCFC-27B7-854B-8FD6-BAFBA59E4D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4" t="42654" r="50000" b="41497"/>
          <a:stretch/>
        </p:blipFill>
        <p:spPr>
          <a:xfrm>
            <a:off x="8328989" y="1714663"/>
            <a:ext cx="3193775" cy="3125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45F5E9-C16B-574B-BA3B-E23CA15F6685}"/>
              </a:ext>
            </a:extLst>
          </p:cNvPr>
          <p:cNvSpPr txBox="1"/>
          <p:nvPr/>
        </p:nvSpPr>
        <p:spPr>
          <a:xfrm>
            <a:off x="4066417" y="1714663"/>
            <a:ext cx="8631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TTC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A1146-F255-A647-9171-609B901B08A0}"/>
              </a:ext>
            </a:extLst>
          </p:cNvPr>
          <p:cNvSpPr txBox="1"/>
          <p:nvPr/>
        </p:nvSpPr>
        <p:spPr>
          <a:xfrm>
            <a:off x="7580699" y="1636644"/>
            <a:ext cx="6351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20AE4E-0546-0648-86FD-442F3A9DCC64}"/>
              </a:ext>
            </a:extLst>
          </p:cNvPr>
          <p:cNvSpPr txBox="1"/>
          <p:nvPr/>
        </p:nvSpPr>
        <p:spPr>
          <a:xfrm>
            <a:off x="10485584" y="1636644"/>
            <a:ext cx="9781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ADC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45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7AF47D-39AC-4244-9E35-1A3BFE54605C}"/>
              </a:ext>
            </a:extLst>
          </p:cNvPr>
          <p:cNvSpPr txBox="1"/>
          <p:nvPr/>
        </p:nvSpPr>
        <p:spPr>
          <a:xfrm>
            <a:off x="1187276" y="230515"/>
            <a:ext cx="30267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MGH – QC3025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64C41-5A61-334D-97A0-56A118274619}"/>
              </a:ext>
            </a:extLst>
          </p:cNvPr>
          <p:cNvSpPr txBox="1"/>
          <p:nvPr/>
        </p:nvSpPr>
        <p:spPr>
          <a:xfrm>
            <a:off x="9323607" y="6023687"/>
            <a:ext cx="23214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Detail View</a:t>
            </a:r>
            <a:endParaRPr lang="en-US" sz="3200" dirty="0"/>
          </a:p>
        </p:txBody>
      </p:sp>
      <p:pic>
        <p:nvPicPr>
          <p:cNvPr id="3" name="Picture 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0AD398B-329E-464B-AD79-BC68D1050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12561" r="20740" b="15000"/>
          <a:stretch/>
        </p:blipFill>
        <p:spPr>
          <a:xfrm>
            <a:off x="514350" y="861457"/>
            <a:ext cx="4667250" cy="5908358"/>
          </a:xfrm>
          <a:prstGeom prst="rect">
            <a:avLst/>
          </a:prstGeom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6E36229-BDFC-A542-BF51-8379CB171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5" t="12560" r="34377" b="49836"/>
          <a:stretch/>
        </p:blipFill>
        <p:spPr>
          <a:xfrm>
            <a:off x="5894608" y="219260"/>
            <a:ext cx="2773141" cy="6378219"/>
          </a:xfrm>
          <a:prstGeom prst="rect">
            <a:avLst/>
          </a:prstGeom>
        </p:spPr>
      </p:pic>
      <p:pic>
        <p:nvPicPr>
          <p:cNvPr id="9" name="Picture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D572BB5-729F-5147-8E3C-397E1DA56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4" t="48781" r="32574" b="17995"/>
          <a:stretch/>
        </p:blipFill>
        <p:spPr>
          <a:xfrm>
            <a:off x="9037988" y="276410"/>
            <a:ext cx="2852373" cy="56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2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7AF47D-39AC-4244-9E35-1A3BFE54605C}"/>
              </a:ext>
            </a:extLst>
          </p:cNvPr>
          <p:cNvSpPr txBox="1"/>
          <p:nvPr/>
        </p:nvSpPr>
        <p:spPr>
          <a:xfrm>
            <a:off x="1187276" y="230515"/>
            <a:ext cx="30267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MGH – QC3025</a:t>
            </a:r>
            <a:endParaRPr lang="en-US" sz="3200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6E36229-BDFC-A542-BF51-8379CB171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8" t="41109" r="36572" b="49836"/>
          <a:stretch/>
        </p:blipFill>
        <p:spPr>
          <a:xfrm>
            <a:off x="899540" y="1868556"/>
            <a:ext cx="3835053" cy="2895600"/>
          </a:xfrm>
          <a:prstGeom prst="rect">
            <a:avLst/>
          </a:prstGeom>
        </p:spPr>
      </p:pic>
      <p:pic>
        <p:nvPicPr>
          <p:cNvPr id="5" name="Picture 4" descr="A picture containing group, many, keyboard, large&#10;&#10;Description automatically generated">
            <a:extLst>
              <a:ext uri="{FF2B5EF4-FFF2-40B4-BE49-F238E27FC236}">
                <a16:creationId xmlns:a16="http://schemas.microsoft.com/office/drawing/2014/main" id="{1CAB853C-DCEF-A34E-AB2B-33A74985EB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1" t="43232" r="50000" b="41960"/>
          <a:stretch/>
        </p:blipFill>
        <p:spPr>
          <a:xfrm>
            <a:off x="5098302" y="1868556"/>
            <a:ext cx="3234927" cy="2895600"/>
          </a:xfrm>
          <a:prstGeom prst="rect">
            <a:avLst/>
          </a:prstGeom>
        </p:spPr>
      </p:pic>
      <p:pic>
        <p:nvPicPr>
          <p:cNvPr id="10" name="Picture 9" descr="A close up of a keyboard&#10;&#10;Description automatically generated">
            <a:extLst>
              <a:ext uri="{FF2B5EF4-FFF2-40B4-BE49-F238E27FC236}">
                <a16:creationId xmlns:a16="http://schemas.microsoft.com/office/drawing/2014/main" id="{E0E964C1-004D-0F47-B42F-D056AE35F0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1" t="43232" r="50000" b="41960"/>
          <a:stretch/>
        </p:blipFill>
        <p:spPr>
          <a:xfrm>
            <a:off x="8205936" y="1868556"/>
            <a:ext cx="3234927" cy="2895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D6A567-5918-2841-BCDF-09C5DA408588}"/>
              </a:ext>
            </a:extLst>
          </p:cNvPr>
          <p:cNvSpPr txBox="1"/>
          <p:nvPr/>
        </p:nvSpPr>
        <p:spPr>
          <a:xfrm>
            <a:off x="3775279" y="1868556"/>
            <a:ext cx="8631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TTC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C9E18-D11C-514E-B7F6-6303920B9074}"/>
              </a:ext>
            </a:extLst>
          </p:cNvPr>
          <p:cNvSpPr txBox="1"/>
          <p:nvPr/>
        </p:nvSpPr>
        <p:spPr>
          <a:xfrm>
            <a:off x="7505615" y="1868556"/>
            <a:ext cx="6351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4361A-6777-7849-AD2F-D927CCA76C3C}"/>
              </a:ext>
            </a:extLst>
          </p:cNvPr>
          <p:cNvSpPr txBox="1"/>
          <p:nvPr/>
        </p:nvSpPr>
        <p:spPr>
          <a:xfrm>
            <a:off x="10410500" y="1868556"/>
            <a:ext cx="9781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ADC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7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cat, table, large&#10;&#10;Description automatically generated">
            <a:extLst>
              <a:ext uri="{FF2B5EF4-FFF2-40B4-BE49-F238E27FC236}">
                <a16:creationId xmlns:a16="http://schemas.microsoft.com/office/drawing/2014/main" id="{9D24A0AB-554E-44AF-9435-3F96A40BC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9000" contras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833" t="51066" r="40111" b="33304"/>
          <a:stretch/>
        </p:blipFill>
        <p:spPr>
          <a:xfrm>
            <a:off x="669983" y="4082216"/>
            <a:ext cx="1874523" cy="2433028"/>
          </a:xfrm>
          <a:prstGeom prst="rect">
            <a:avLst/>
          </a:prstGeom>
        </p:spPr>
      </p:pic>
      <p:pic>
        <p:nvPicPr>
          <p:cNvPr id="5" name="Picture 4" descr="A picture containing indoor, plate, sitting, table&#10;&#10;Description automatically generated">
            <a:extLst>
              <a:ext uri="{FF2B5EF4-FFF2-40B4-BE49-F238E27FC236}">
                <a16:creationId xmlns:a16="http://schemas.microsoft.com/office/drawing/2014/main" id="{C0DC54C0-E4EB-485B-A0CA-4A2943FB49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6" t="18917" r="44520" b="11225"/>
          <a:stretch/>
        </p:blipFill>
        <p:spPr>
          <a:xfrm>
            <a:off x="2835734" y="1331231"/>
            <a:ext cx="1400481" cy="5171656"/>
          </a:xfrm>
          <a:prstGeom prst="rect">
            <a:avLst/>
          </a:prstGeom>
        </p:spPr>
      </p:pic>
      <p:pic>
        <p:nvPicPr>
          <p:cNvPr id="7" name="Picture 6" descr="A picture containing cat, sitting, brown, small&#10;&#10;Description automatically generated">
            <a:extLst>
              <a:ext uri="{FF2B5EF4-FFF2-40B4-BE49-F238E27FC236}">
                <a16:creationId xmlns:a16="http://schemas.microsoft.com/office/drawing/2014/main" id="{401CC63A-28C8-4CBF-A623-F715A4093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3" y="1368302"/>
            <a:ext cx="1874523" cy="2499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B39B9-7E87-4646-8D8C-A2F30F3B5B91}"/>
              </a:ext>
            </a:extLst>
          </p:cNvPr>
          <p:cNvSpPr txBox="1"/>
          <p:nvPr/>
        </p:nvSpPr>
        <p:spPr>
          <a:xfrm>
            <a:off x="373421" y="296756"/>
            <a:ext cx="390055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Mouse ID: AM5396</a:t>
            </a:r>
          </a:p>
          <a:p>
            <a:r>
              <a:rPr lang="en-US" dirty="0"/>
              <a:t>Date of surgery: 10/6/2020</a:t>
            </a:r>
          </a:p>
          <a:p>
            <a:r>
              <a:rPr lang="en-US" dirty="0"/>
              <a:t>Date on which found dead: 10/18/2020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2C36F8-6B6A-1045-AD64-DDB87CD33C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3" b="37296"/>
          <a:stretch/>
        </p:blipFill>
        <p:spPr>
          <a:xfrm>
            <a:off x="4273976" y="647496"/>
            <a:ext cx="7770166" cy="58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2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cat, table, large&#10;&#10;Description automatically generated">
            <a:extLst>
              <a:ext uri="{FF2B5EF4-FFF2-40B4-BE49-F238E27FC236}">
                <a16:creationId xmlns:a16="http://schemas.microsoft.com/office/drawing/2014/main" id="{9D24A0AB-554E-44AF-9435-3F96A40BC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9000" contras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833" t="51066" r="40111" b="33304"/>
          <a:stretch/>
        </p:blipFill>
        <p:spPr>
          <a:xfrm>
            <a:off x="669983" y="4082216"/>
            <a:ext cx="1874523" cy="2433028"/>
          </a:xfrm>
          <a:prstGeom prst="rect">
            <a:avLst/>
          </a:prstGeom>
        </p:spPr>
      </p:pic>
      <p:pic>
        <p:nvPicPr>
          <p:cNvPr id="5" name="Picture 4" descr="A picture containing indoor, plate, sitting, table&#10;&#10;Description automatically generated">
            <a:extLst>
              <a:ext uri="{FF2B5EF4-FFF2-40B4-BE49-F238E27FC236}">
                <a16:creationId xmlns:a16="http://schemas.microsoft.com/office/drawing/2014/main" id="{C0DC54C0-E4EB-485B-A0CA-4A2943FB49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6" t="18917" r="44520" b="11225"/>
          <a:stretch/>
        </p:blipFill>
        <p:spPr>
          <a:xfrm>
            <a:off x="2835734" y="1331231"/>
            <a:ext cx="1400481" cy="5171656"/>
          </a:xfrm>
          <a:prstGeom prst="rect">
            <a:avLst/>
          </a:prstGeom>
        </p:spPr>
      </p:pic>
      <p:pic>
        <p:nvPicPr>
          <p:cNvPr id="7" name="Picture 6" descr="A picture containing cat, sitting, brown, small&#10;&#10;Description automatically generated">
            <a:extLst>
              <a:ext uri="{FF2B5EF4-FFF2-40B4-BE49-F238E27FC236}">
                <a16:creationId xmlns:a16="http://schemas.microsoft.com/office/drawing/2014/main" id="{401CC63A-28C8-4CBF-A623-F715A4093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3" y="1368302"/>
            <a:ext cx="1874523" cy="2499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B39B9-7E87-4646-8D8C-A2F30F3B5B91}"/>
              </a:ext>
            </a:extLst>
          </p:cNvPr>
          <p:cNvSpPr txBox="1"/>
          <p:nvPr/>
        </p:nvSpPr>
        <p:spPr>
          <a:xfrm>
            <a:off x="373421" y="296756"/>
            <a:ext cx="390055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Mouse ID: AM5396</a:t>
            </a:r>
          </a:p>
          <a:p>
            <a:r>
              <a:rPr lang="en-US" dirty="0"/>
              <a:t>Date of surgery: 10/6/2020</a:t>
            </a:r>
          </a:p>
          <a:p>
            <a:r>
              <a:rPr lang="en-US" dirty="0"/>
              <a:t>Date on which found dead: 10/18/2020</a:t>
            </a:r>
          </a:p>
        </p:txBody>
      </p:sp>
      <p:pic>
        <p:nvPicPr>
          <p:cNvPr id="6" name="Picture 5" descr="A picture containing indoor, plate, sitting, table&#10;&#10;Description automatically generated">
            <a:extLst>
              <a:ext uri="{FF2B5EF4-FFF2-40B4-BE49-F238E27FC236}">
                <a16:creationId xmlns:a16="http://schemas.microsoft.com/office/drawing/2014/main" id="{772F5404-7BBC-7D4F-A4C1-83AC97F18E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6" t="18917" r="44520" b="42719"/>
          <a:stretch/>
        </p:blipFill>
        <p:spPr>
          <a:xfrm>
            <a:off x="5090747" y="423216"/>
            <a:ext cx="2761953" cy="5601129"/>
          </a:xfrm>
          <a:prstGeom prst="rect">
            <a:avLst/>
          </a:prstGeom>
        </p:spPr>
      </p:pic>
      <p:pic>
        <p:nvPicPr>
          <p:cNvPr id="9" name="Picture 8" descr="A picture containing indoor, plate, sitting, table&#10;&#10;Description automatically generated">
            <a:extLst>
              <a:ext uri="{FF2B5EF4-FFF2-40B4-BE49-F238E27FC236}">
                <a16:creationId xmlns:a16="http://schemas.microsoft.com/office/drawing/2014/main" id="{B3285F3D-D21D-6A4D-84E4-96D856AA31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6" t="56506" r="44520" b="11225"/>
          <a:stretch/>
        </p:blipFill>
        <p:spPr>
          <a:xfrm>
            <a:off x="7955787" y="421857"/>
            <a:ext cx="3276214" cy="5588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AFD054-07D9-5147-9BAD-B2D7F9001864}"/>
              </a:ext>
            </a:extLst>
          </p:cNvPr>
          <p:cNvSpPr txBox="1"/>
          <p:nvPr/>
        </p:nvSpPr>
        <p:spPr>
          <a:xfrm>
            <a:off x="6763250" y="6010261"/>
            <a:ext cx="23214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Detail View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861168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3B39B9-7E87-4646-8D8C-A2F30F3B5B91}"/>
              </a:ext>
            </a:extLst>
          </p:cNvPr>
          <p:cNvSpPr txBox="1"/>
          <p:nvPr/>
        </p:nvSpPr>
        <p:spPr>
          <a:xfrm>
            <a:off x="270293" y="148945"/>
            <a:ext cx="390055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Mouse ID: AM5396</a:t>
            </a:r>
          </a:p>
          <a:p>
            <a:r>
              <a:rPr lang="en-US" dirty="0"/>
              <a:t>Date of surgery: 10/6/2020</a:t>
            </a:r>
          </a:p>
          <a:p>
            <a:r>
              <a:rPr lang="en-US" dirty="0"/>
              <a:t>Date on which found dead: 10/18/2020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0C931C-30C4-A249-A257-1CD24101481B}"/>
              </a:ext>
            </a:extLst>
          </p:cNvPr>
          <p:cNvGrpSpPr/>
          <p:nvPr/>
        </p:nvGrpSpPr>
        <p:grpSpPr>
          <a:xfrm>
            <a:off x="5906644" y="1301276"/>
            <a:ext cx="5526793" cy="5373403"/>
            <a:chOff x="4930368" y="1404405"/>
            <a:chExt cx="4570178" cy="4443338"/>
          </a:xfrm>
        </p:grpSpPr>
        <p:pic>
          <p:nvPicPr>
            <p:cNvPr id="4" name="Picture 3" descr="A picture containing keyboard&#10;&#10;Description automatically generated">
              <a:extLst>
                <a:ext uri="{FF2B5EF4-FFF2-40B4-BE49-F238E27FC236}">
                  <a16:creationId xmlns:a16="http://schemas.microsoft.com/office/drawing/2014/main" id="{02FF8C13-6399-7341-8138-C09AB2091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15" t="43334" b="42157"/>
            <a:stretch/>
          </p:blipFill>
          <p:spPr>
            <a:xfrm>
              <a:off x="4930368" y="1404407"/>
              <a:ext cx="2367204" cy="2259642"/>
            </a:xfrm>
            <a:prstGeom prst="rect">
              <a:avLst/>
            </a:prstGeom>
          </p:spPr>
        </p:pic>
        <p:pic>
          <p:nvPicPr>
            <p:cNvPr id="12" name="Picture 11" descr="A picture containing keyboard&#10;&#10;Description automatically generated">
              <a:extLst>
                <a:ext uri="{FF2B5EF4-FFF2-40B4-BE49-F238E27FC236}">
                  <a16:creationId xmlns:a16="http://schemas.microsoft.com/office/drawing/2014/main" id="{F4D372B9-B4D3-B545-A857-A3DBC4428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15" t="43037" b="41617"/>
            <a:stretch/>
          </p:blipFill>
          <p:spPr>
            <a:xfrm>
              <a:off x="7133342" y="1404405"/>
              <a:ext cx="2367204" cy="2389951"/>
            </a:xfrm>
            <a:prstGeom prst="rect">
              <a:avLst/>
            </a:prstGeom>
          </p:spPr>
        </p:pic>
        <p:pic>
          <p:nvPicPr>
            <p:cNvPr id="13" name="Picture 12" descr="A picture containing keyboard&#10;&#10;Description automatically generated">
              <a:extLst>
                <a:ext uri="{FF2B5EF4-FFF2-40B4-BE49-F238E27FC236}">
                  <a16:creationId xmlns:a16="http://schemas.microsoft.com/office/drawing/2014/main" id="{108F3C86-2441-BA4D-93F8-CA5731E5C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15" t="28215" b="57276"/>
            <a:stretch/>
          </p:blipFill>
          <p:spPr>
            <a:xfrm>
              <a:off x="4930368" y="3588101"/>
              <a:ext cx="2367204" cy="2259642"/>
            </a:xfrm>
            <a:prstGeom prst="rect">
              <a:avLst/>
            </a:prstGeom>
          </p:spPr>
        </p:pic>
        <p:pic>
          <p:nvPicPr>
            <p:cNvPr id="14" name="Picture 13" descr="A picture containing keyboard&#10;&#10;Description automatically generated">
              <a:extLst>
                <a:ext uri="{FF2B5EF4-FFF2-40B4-BE49-F238E27FC236}">
                  <a16:creationId xmlns:a16="http://schemas.microsoft.com/office/drawing/2014/main" id="{6C3CD954-8A7C-2941-B32F-46D0773CD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15" t="28755" b="56736"/>
            <a:stretch/>
          </p:blipFill>
          <p:spPr>
            <a:xfrm>
              <a:off x="7133342" y="3588101"/>
              <a:ext cx="2367204" cy="2259642"/>
            </a:xfrm>
            <a:prstGeom prst="rect">
              <a:avLst/>
            </a:prstGeom>
          </p:spPr>
        </p:pic>
      </p:grpSp>
      <p:pic>
        <p:nvPicPr>
          <p:cNvPr id="16" name="Picture 15" descr="A picture containing indoor, plate, sitting, table&#10;&#10;Description automatically generated">
            <a:extLst>
              <a:ext uri="{FF2B5EF4-FFF2-40B4-BE49-F238E27FC236}">
                <a16:creationId xmlns:a16="http://schemas.microsoft.com/office/drawing/2014/main" id="{545FD630-44B7-8B4B-9386-44BD11096A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1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56" t="37698" r="44520" b="42719"/>
          <a:stretch/>
        </p:blipFill>
        <p:spPr>
          <a:xfrm rot="818597" flipH="1">
            <a:off x="820866" y="1742825"/>
            <a:ext cx="3977364" cy="41129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9B9293-FACE-5C4D-8E20-4DB30D9792B5}"/>
              </a:ext>
            </a:extLst>
          </p:cNvPr>
          <p:cNvSpPr txBox="1"/>
          <p:nvPr/>
        </p:nvSpPr>
        <p:spPr>
          <a:xfrm>
            <a:off x="575455" y="5635841"/>
            <a:ext cx="8631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TTC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4AB9A4-6795-9545-8B24-C72A2242C2D9}"/>
              </a:ext>
            </a:extLst>
          </p:cNvPr>
          <p:cNvSpPr txBox="1"/>
          <p:nvPr/>
        </p:nvSpPr>
        <p:spPr>
          <a:xfrm>
            <a:off x="5906644" y="6043737"/>
            <a:ext cx="6351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F71EF-A5D7-8849-AFED-6259A50170B4}"/>
              </a:ext>
            </a:extLst>
          </p:cNvPr>
          <p:cNvSpPr txBox="1"/>
          <p:nvPr/>
        </p:nvSpPr>
        <p:spPr>
          <a:xfrm>
            <a:off x="8513486" y="6023853"/>
            <a:ext cx="9781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ADC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7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itting, person, riding, fire&#10;&#10;Description automatically generated">
            <a:extLst>
              <a:ext uri="{FF2B5EF4-FFF2-40B4-BE49-F238E27FC236}">
                <a16:creationId xmlns:a16="http://schemas.microsoft.com/office/drawing/2014/main" id="{85F322B3-403B-4243-9484-84A186D21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83" t="60469" r="50000" b="20584"/>
          <a:stretch/>
        </p:blipFill>
        <p:spPr>
          <a:xfrm>
            <a:off x="359530" y="4364329"/>
            <a:ext cx="1780066" cy="2235432"/>
          </a:xfrm>
          <a:prstGeom prst="rect">
            <a:avLst/>
          </a:prstGeom>
        </p:spPr>
      </p:pic>
      <p:pic>
        <p:nvPicPr>
          <p:cNvPr id="12" name="Picture 11" descr="A picture containing table, plate, food, water&#10;&#10;Description automatically generated">
            <a:extLst>
              <a:ext uri="{FF2B5EF4-FFF2-40B4-BE49-F238E27FC236}">
                <a16:creationId xmlns:a16="http://schemas.microsoft.com/office/drawing/2014/main" id="{214BBECA-E70A-434C-B602-87D69554EA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2" t="21871" r="40643" b="17500"/>
          <a:stretch/>
        </p:blipFill>
        <p:spPr>
          <a:xfrm>
            <a:off x="2238940" y="1234056"/>
            <a:ext cx="1780794" cy="5462240"/>
          </a:xfrm>
          <a:prstGeom prst="rect">
            <a:avLst/>
          </a:prstGeom>
        </p:spPr>
      </p:pic>
      <p:pic>
        <p:nvPicPr>
          <p:cNvPr id="13" name="Picture 12" descr="A picture containing sitting, looking, cat, brown&#10;&#10;Description automatically generated">
            <a:extLst>
              <a:ext uri="{FF2B5EF4-FFF2-40B4-BE49-F238E27FC236}">
                <a16:creationId xmlns:a16="http://schemas.microsoft.com/office/drawing/2014/main" id="{0FBE51F7-6EB0-7E48-B0E3-BA23F7737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t="35000" r="37778"/>
          <a:stretch/>
        </p:blipFill>
        <p:spPr>
          <a:xfrm>
            <a:off x="359530" y="1237055"/>
            <a:ext cx="1780066" cy="2975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5808B8-83F9-2F46-BA22-E8856AAD7CA1}"/>
              </a:ext>
            </a:extLst>
          </p:cNvPr>
          <p:cNvSpPr txBox="1"/>
          <p:nvPr/>
        </p:nvSpPr>
        <p:spPr>
          <a:xfrm>
            <a:off x="291869" y="161704"/>
            <a:ext cx="389414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Mouse ID: VH1918</a:t>
            </a:r>
          </a:p>
          <a:p>
            <a:r>
              <a:rPr lang="en-US" dirty="0"/>
              <a:t>Date of surgery: 10/7/2020</a:t>
            </a:r>
          </a:p>
          <a:p>
            <a:r>
              <a:rPr lang="en-US" dirty="0"/>
              <a:t>Date on which found dead: 10/12/2020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C89A4-FB35-0745-B016-29D76E69C3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78"/>
          <a:stretch/>
        </p:blipFill>
        <p:spPr>
          <a:xfrm>
            <a:off x="4523874" y="1105274"/>
            <a:ext cx="7071730" cy="434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4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itting, person, riding, fire&#10;&#10;Description automatically generated">
            <a:extLst>
              <a:ext uri="{FF2B5EF4-FFF2-40B4-BE49-F238E27FC236}">
                <a16:creationId xmlns:a16="http://schemas.microsoft.com/office/drawing/2014/main" id="{85F322B3-403B-4243-9484-84A186D21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83" t="60469" r="50000" b="20584"/>
          <a:stretch/>
        </p:blipFill>
        <p:spPr>
          <a:xfrm>
            <a:off x="359530" y="4364329"/>
            <a:ext cx="1780066" cy="2235432"/>
          </a:xfrm>
          <a:prstGeom prst="rect">
            <a:avLst/>
          </a:prstGeom>
        </p:spPr>
      </p:pic>
      <p:pic>
        <p:nvPicPr>
          <p:cNvPr id="12" name="Picture 11" descr="A picture containing table, plate, food, water&#10;&#10;Description automatically generated">
            <a:extLst>
              <a:ext uri="{FF2B5EF4-FFF2-40B4-BE49-F238E27FC236}">
                <a16:creationId xmlns:a16="http://schemas.microsoft.com/office/drawing/2014/main" id="{214BBECA-E70A-434C-B602-87D69554EA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2" t="21871" r="40643" b="17500"/>
          <a:stretch/>
        </p:blipFill>
        <p:spPr>
          <a:xfrm>
            <a:off x="2238940" y="1234056"/>
            <a:ext cx="1780794" cy="5462240"/>
          </a:xfrm>
          <a:prstGeom prst="rect">
            <a:avLst/>
          </a:prstGeom>
        </p:spPr>
      </p:pic>
      <p:pic>
        <p:nvPicPr>
          <p:cNvPr id="13" name="Picture 12" descr="A picture containing sitting, looking, cat, brown&#10;&#10;Description automatically generated">
            <a:extLst>
              <a:ext uri="{FF2B5EF4-FFF2-40B4-BE49-F238E27FC236}">
                <a16:creationId xmlns:a16="http://schemas.microsoft.com/office/drawing/2014/main" id="{0FBE51F7-6EB0-7E48-B0E3-BA23F7737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t="35000" r="37778"/>
          <a:stretch/>
        </p:blipFill>
        <p:spPr>
          <a:xfrm>
            <a:off x="359530" y="1237055"/>
            <a:ext cx="1780066" cy="2975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5808B8-83F9-2F46-BA22-E8856AAD7CA1}"/>
              </a:ext>
            </a:extLst>
          </p:cNvPr>
          <p:cNvSpPr txBox="1"/>
          <p:nvPr/>
        </p:nvSpPr>
        <p:spPr>
          <a:xfrm>
            <a:off x="291869" y="161704"/>
            <a:ext cx="389414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Mouse ID: VH1918</a:t>
            </a:r>
          </a:p>
          <a:p>
            <a:r>
              <a:rPr lang="en-US" dirty="0"/>
              <a:t>Date of surgery: 10/7/2020</a:t>
            </a:r>
          </a:p>
          <a:p>
            <a:r>
              <a:rPr lang="en-US" dirty="0"/>
              <a:t>Date on which found dead: 10/12/2020</a:t>
            </a:r>
          </a:p>
        </p:txBody>
      </p:sp>
      <p:pic>
        <p:nvPicPr>
          <p:cNvPr id="7" name="Picture 6" descr="A picture containing table, plate, food, water&#10;&#10;Description automatically generated">
            <a:extLst>
              <a:ext uri="{FF2B5EF4-FFF2-40B4-BE49-F238E27FC236}">
                <a16:creationId xmlns:a16="http://schemas.microsoft.com/office/drawing/2014/main" id="{2D497155-63D9-174C-861D-723F869CFE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2" t="21872" r="40643" b="45104"/>
          <a:stretch/>
        </p:blipFill>
        <p:spPr>
          <a:xfrm>
            <a:off x="4398346" y="216797"/>
            <a:ext cx="3374992" cy="5638752"/>
          </a:xfrm>
          <a:prstGeom prst="rect">
            <a:avLst/>
          </a:prstGeom>
        </p:spPr>
      </p:pic>
      <p:pic>
        <p:nvPicPr>
          <p:cNvPr id="8" name="Picture 7" descr="A picture containing table, plate, food, water&#10;&#10;Description automatically generated">
            <a:extLst>
              <a:ext uri="{FF2B5EF4-FFF2-40B4-BE49-F238E27FC236}">
                <a16:creationId xmlns:a16="http://schemas.microsoft.com/office/drawing/2014/main" id="{0CA1B10E-2E7F-CA47-816F-A6DE0C7D3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2" t="55123" r="40643" b="17500"/>
          <a:stretch/>
        </p:blipFill>
        <p:spPr>
          <a:xfrm>
            <a:off x="7917430" y="216797"/>
            <a:ext cx="4071259" cy="5638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A0C1EA-2C76-D143-B7C9-F6B489E34E3C}"/>
              </a:ext>
            </a:extLst>
          </p:cNvPr>
          <p:cNvSpPr txBox="1"/>
          <p:nvPr/>
        </p:nvSpPr>
        <p:spPr>
          <a:xfrm>
            <a:off x="6763250" y="6010261"/>
            <a:ext cx="23214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Detail View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549688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95808B8-83F9-2F46-BA22-E8856AAD7CA1}"/>
              </a:ext>
            </a:extLst>
          </p:cNvPr>
          <p:cNvSpPr txBox="1"/>
          <p:nvPr/>
        </p:nvSpPr>
        <p:spPr>
          <a:xfrm>
            <a:off x="291869" y="161704"/>
            <a:ext cx="389414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Mouse ID: VH1918</a:t>
            </a:r>
          </a:p>
          <a:p>
            <a:r>
              <a:rPr lang="en-US" dirty="0"/>
              <a:t>Date of surgery: 10/7/2020</a:t>
            </a:r>
          </a:p>
          <a:p>
            <a:r>
              <a:rPr lang="en-US" dirty="0"/>
              <a:t>Date on which found dead: 10/12/2020</a:t>
            </a:r>
          </a:p>
        </p:txBody>
      </p:sp>
      <p:pic>
        <p:nvPicPr>
          <p:cNvPr id="7" name="Picture 6" descr="A picture containing table, plate, food, water&#10;&#10;Description automatically generated">
            <a:extLst>
              <a:ext uri="{FF2B5EF4-FFF2-40B4-BE49-F238E27FC236}">
                <a16:creationId xmlns:a16="http://schemas.microsoft.com/office/drawing/2014/main" id="{2D497155-63D9-174C-861D-723F869CFE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2" t="37514" r="40643" b="37320"/>
          <a:stretch/>
        </p:blipFill>
        <p:spPr>
          <a:xfrm>
            <a:off x="492420" y="1614258"/>
            <a:ext cx="3693592" cy="4702629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53BADD1-EAE6-AA42-93D6-88F04397D1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4" t="45072" r="37434" b="41516"/>
          <a:stretch/>
        </p:blipFill>
        <p:spPr>
          <a:xfrm>
            <a:off x="4559866" y="1972323"/>
            <a:ext cx="3537120" cy="3293062"/>
          </a:xfrm>
          <a:prstGeom prst="rect">
            <a:avLst/>
          </a:prstGeom>
        </p:spPr>
      </p:pic>
      <p:pic>
        <p:nvPicPr>
          <p:cNvPr id="5" name="Picture 4" descr="A picture containing keyboard&#10;&#10;Description automatically generated">
            <a:extLst>
              <a:ext uri="{FF2B5EF4-FFF2-40B4-BE49-F238E27FC236}">
                <a16:creationId xmlns:a16="http://schemas.microsoft.com/office/drawing/2014/main" id="{221B9147-3A5E-8746-B3CB-340F806954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6" t="44554" r="36567" b="41790"/>
          <a:stretch/>
        </p:blipFill>
        <p:spPr>
          <a:xfrm>
            <a:off x="8215849" y="1912443"/>
            <a:ext cx="3668375" cy="33529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F62575-C67A-0643-AA26-A57AB0C500E8}"/>
              </a:ext>
            </a:extLst>
          </p:cNvPr>
          <p:cNvSpPr txBox="1"/>
          <p:nvPr/>
        </p:nvSpPr>
        <p:spPr>
          <a:xfrm>
            <a:off x="492420" y="5685945"/>
            <a:ext cx="8631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/>
              <a:t>TTC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A81A4-3A55-4846-8C34-3AF91C444C14}"/>
              </a:ext>
            </a:extLst>
          </p:cNvPr>
          <p:cNvSpPr txBox="1"/>
          <p:nvPr/>
        </p:nvSpPr>
        <p:spPr>
          <a:xfrm>
            <a:off x="4634390" y="4634443"/>
            <a:ext cx="6351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T2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39A766-6056-A34F-B4D7-E6AF15BDF8AD}"/>
              </a:ext>
            </a:extLst>
          </p:cNvPr>
          <p:cNvSpPr txBox="1"/>
          <p:nvPr/>
        </p:nvSpPr>
        <p:spPr>
          <a:xfrm>
            <a:off x="8321184" y="4634443"/>
            <a:ext cx="9781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ADC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7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72BD81-26D2-2946-B7D9-20503ECD9859}"/>
              </a:ext>
            </a:extLst>
          </p:cNvPr>
          <p:cNvSpPr txBox="1"/>
          <p:nvPr/>
        </p:nvSpPr>
        <p:spPr>
          <a:xfrm>
            <a:off x="152721" y="233235"/>
            <a:ext cx="390055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Mouse ID: AM5392</a:t>
            </a:r>
          </a:p>
          <a:p>
            <a:r>
              <a:rPr lang="en-US" dirty="0"/>
              <a:t>Date of surgery: 10/20/2020</a:t>
            </a:r>
          </a:p>
          <a:p>
            <a:r>
              <a:rPr lang="en-US" dirty="0"/>
              <a:t>Date on which found dead: 10/26/2020</a:t>
            </a:r>
          </a:p>
        </p:txBody>
      </p:sp>
      <p:pic>
        <p:nvPicPr>
          <p:cNvPr id="3" name="Picture 2" descr="A picture containing table, plate&#10;&#10;Description automatically generated">
            <a:extLst>
              <a:ext uri="{FF2B5EF4-FFF2-40B4-BE49-F238E27FC236}">
                <a16:creationId xmlns:a16="http://schemas.microsoft.com/office/drawing/2014/main" id="{28C7D904-742E-654F-B940-2F1BF7D69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7" t="20544" r="44031" b="25698"/>
          <a:stretch/>
        </p:blipFill>
        <p:spPr>
          <a:xfrm>
            <a:off x="2187218" y="1284784"/>
            <a:ext cx="1650855" cy="5424977"/>
          </a:xfrm>
          <a:prstGeom prst="rect">
            <a:avLst/>
          </a:prstGeom>
        </p:spPr>
      </p:pic>
      <p:pic>
        <p:nvPicPr>
          <p:cNvPr id="4" name="Picture 3" descr="A rodent looking at the camera&#10;&#10;Description automatically generated">
            <a:extLst>
              <a:ext uri="{FF2B5EF4-FFF2-40B4-BE49-F238E27FC236}">
                <a16:creationId xmlns:a16="http://schemas.microsoft.com/office/drawing/2014/main" id="{E1EAE377-87A1-3949-B9C7-C5FBB9CEB1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r="19088" b="3951"/>
          <a:stretch/>
        </p:blipFill>
        <p:spPr>
          <a:xfrm>
            <a:off x="152722" y="1284784"/>
            <a:ext cx="1826362" cy="2469069"/>
          </a:xfrm>
          <a:prstGeom prst="rect">
            <a:avLst/>
          </a:prstGeom>
        </p:spPr>
      </p:pic>
      <p:pic>
        <p:nvPicPr>
          <p:cNvPr id="5" name="Picture 4" descr="A picture containing sitting, person, riding&#10;&#10;Description automatically generated">
            <a:extLst>
              <a:ext uri="{FF2B5EF4-FFF2-40B4-BE49-F238E27FC236}">
                <a16:creationId xmlns:a16="http://schemas.microsoft.com/office/drawing/2014/main" id="{C8DF3B29-A4A0-5748-B2E2-085988DFF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02" t="59508" r="54700" b="24598"/>
          <a:stretch/>
        </p:blipFill>
        <p:spPr>
          <a:xfrm>
            <a:off x="152721" y="3882072"/>
            <a:ext cx="1826362" cy="2633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BE62BA-0549-6B4A-B1DC-408AC53619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" b="50000"/>
          <a:stretch/>
        </p:blipFill>
        <p:spPr>
          <a:xfrm>
            <a:off x="4053276" y="967162"/>
            <a:ext cx="7693521" cy="463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65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315</Words>
  <Application>Microsoft Macintosh PowerPoint</Application>
  <PresentationFormat>Widescreen</PresentationFormat>
  <Paragraphs>105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Dhanesha, Nirav A</dc:creator>
  <cp:lastModifiedBy>Ryan Cabeen</cp:lastModifiedBy>
  <cp:revision>42</cp:revision>
  <dcterms:created xsi:type="dcterms:W3CDTF">2020-10-19T19:19:46Z</dcterms:created>
  <dcterms:modified xsi:type="dcterms:W3CDTF">2020-10-27T07:53:36Z</dcterms:modified>
</cp:coreProperties>
</file>